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AA2E-59E8-42B8-A5A9-87CA9D005FAB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DE3FD6-8F42-4F40-896A-7E1884992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AA2E-59E8-42B8-A5A9-87CA9D005FAB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3FD6-8F42-4F40-896A-7E1884992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AA2E-59E8-42B8-A5A9-87CA9D005FAB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3FD6-8F42-4F40-896A-7E1884992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AA2E-59E8-42B8-A5A9-87CA9D005FAB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DE3FD6-8F42-4F40-896A-7E1884992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AA2E-59E8-42B8-A5A9-87CA9D005FAB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3FD6-8F42-4F40-896A-7E18849927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AA2E-59E8-42B8-A5A9-87CA9D005FAB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3FD6-8F42-4F40-896A-7E1884992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AA2E-59E8-42B8-A5A9-87CA9D005FAB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CDE3FD6-8F42-4F40-896A-7E18849927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AA2E-59E8-42B8-A5A9-87CA9D005FAB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3FD6-8F42-4F40-896A-7E1884992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AA2E-59E8-42B8-A5A9-87CA9D005FAB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3FD6-8F42-4F40-896A-7E1884992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AA2E-59E8-42B8-A5A9-87CA9D005FAB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3FD6-8F42-4F40-896A-7E1884992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AA2E-59E8-42B8-A5A9-87CA9D005FAB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3FD6-8F42-4F40-896A-7E188499270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B5AA2E-59E8-42B8-A5A9-87CA9D005FAB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DE3FD6-8F42-4F40-896A-7E18849927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ia.ru/text/category/1_klas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ia.ru/text/category/verblyud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ia.ru/text/category/veer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Формирование познавательных УУД на уроках обучения грамоте в 1 классе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г.Новомосковск МБОУ «СОШ№6»</a:t>
            </a:r>
          </a:p>
          <a:p>
            <a:r>
              <a:rPr lang="ru-RU" dirty="0" smtClean="0"/>
              <a:t>Учитель: Есипова С.А.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b="1" dirty="0" smtClean="0"/>
              <a:t>Функции универсальных учебных действий включают:</a:t>
            </a:r>
            <a:endParaRPr lang="ru-RU" dirty="0" smtClean="0"/>
          </a:p>
          <a:p>
            <a:pPr fontAlgn="base"/>
            <a:r>
              <a:rPr lang="ru-RU" dirty="0" smtClean="0"/>
              <a:t>обеспечение возможностей учащегося самостоятельно осуществлять деятельность учения, ставить учебные цели, искать и использовать необходимые средства и способы их достижения, контролировать и оценивать процесс и результаты деятельности; создание условий для гармоничного развития личности и ее самореализации на основе готовности к непрерывному образованию, необходимость которого обусловлена </a:t>
            </a:r>
            <a:r>
              <a:rPr lang="ru-RU" dirty="0" err="1" smtClean="0"/>
              <a:t>поликультурностью</a:t>
            </a:r>
            <a:r>
              <a:rPr lang="ru-RU" dirty="0" smtClean="0"/>
              <a:t> общества и высокой профессиональной мобильностью; обеспечение успешного усвоения знаний, умений и навыков и формирование компетентностей в любой предметной области.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ru-RU" b="1" dirty="0" smtClean="0"/>
              <a:t>Виды универсальных учебных действий</a:t>
            </a:r>
            <a:endParaRPr lang="ru-RU" dirty="0" smtClean="0"/>
          </a:p>
          <a:p>
            <a:pPr fontAlgn="base"/>
            <a:r>
              <a:rPr lang="ru-RU" dirty="0" smtClean="0"/>
              <a:t>В составе основных видов универсальных учебных действий, соответствующих ключевым целям общего образования, можно выделить четыре блока: личностный, регулятивный (включающий также действия </a:t>
            </a:r>
            <a:r>
              <a:rPr lang="ru-RU" dirty="0" err="1" smtClean="0"/>
              <a:t>саморегуляции</a:t>
            </a:r>
            <a:r>
              <a:rPr lang="ru-RU" dirty="0" smtClean="0"/>
              <a:t>), познавательный и коммуникативный.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dirty="0" smtClean="0">
                <a:solidFill>
                  <a:srgbClr val="FF0000"/>
                </a:solidFill>
              </a:rPr>
              <a:t>содержание познавательных УУД, которые формируются на уроках обучения грамоте в </a:t>
            </a:r>
            <a:r>
              <a:rPr lang="ru-RU" dirty="0" smtClean="0">
                <a:solidFill>
                  <a:srgbClr val="FF0000"/>
                </a:solidFill>
                <a:hlinkClick r:id="rId2" tooltip="1 класс"/>
              </a:rPr>
              <a:t>1 классе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pPr fontAlgn="base"/>
            <a:r>
              <a:rPr lang="ru-RU" dirty="0" smtClean="0"/>
              <a:t>поиск нужной информации на странице (или развороте) «Азбуки», «считывание» информации с рисунков;</a:t>
            </a:r>
          </a:p>
          <a:p>
            <a:pPr fontAlgn="base"/>
            <a:r>
              <a:rPr lang="ru-RU" dirty="0" smtClean="0"/>
              <a:t>понимание знаков, символов, моделей, приведенных в «Азбуке», анализ объектов, представленных в рисунках, сравнение рисунков с опорой на выделенные учителем критерии;</a:t>
            </a:r>
          </a:p>
          <a:p>
            <a:pPr fontAlgn="base"/>
            <a:r>
              <a:rPr lang="ru-RU" dirty="0" smtClean="0"/>
              <a:t>понимание заданного вопроса, построение в соответствии с ним ответа в устной форме;</a:t>
            </a:r>
          </a:p>
          <a:p>
            <a:pPr fontAlgn="base"/>
            <a:r>
              <a:rPr lang="ru-RU" dirty="0" smtClean="0"/>
              <a:t>на основе анализа и сравнения группировка языкового материала по заданному основанию;</a:t>
            </a:r>
          </a:p>
          <a:p>
            <a:pPr fontAlgn="base"/>
            <a:r>
              <a:rPr lang="ru-RU" dirty="0" smtClean="0"/>
              <a:t>подведение языкового факта под понятия: слово и предложение; речь устная и письменная; звуки – буквы; звуки гласные – согласные; согласные твердые – мягкие;</a:t>
            </a:r>
          </a:p>
          <a:p>
            <a:pPr fontAlgn="base"/>
            <a:r>
              <a:rPr lang="ru-RU" dirty="0" smtClean="0"/>
              <a:t>соотнесение </a:t>
            </a:r>
            <a:r>
              <a:rPr lang="ru-RU" dirty="0" err="1" smtClean="0"/>
              <a:t>узучаемого</a:t>
            </a:r>
            <a:r>
              <a:rPr lang="ru-RU" dirty="0" smtClean="0"/>
              <a:t> материала с собственным опытом.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представить слоговую структуру слова помогут </a:t>
            </a:r>
            <a:r>
              <a:rPr lang="ru-RU" sz="3200" dirty="0" smtClean="0">
                <a:solidFill>
                  <a:srgbClr val="C00000"/>
                </a:solidFill>
              </a:rPr>
              <a:t>игры.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«</a:t>
            </a:r>
            <a:r>
              <a:rPr lang="ru-RU" b="1" dirty="0" smtClean="0"/>
              <a:t>Зоопарк»</a:t>
            </a:r>
            <a:endParaRPr lang="ru-RU" dirty="0" smtClean="0"/>
          </a:p>
          <a:p>
            <a:pPr fontAlgn="base"/>
            <a:r>
              <a:rPr lang="ru-RU" dirty="0" smtClean="0"/>
              <a:t>Цель: развитие умения делить слова на слоги.</a:t>
            </a:r>
          </a:p>
          <a:p>
            <a:pPr fontAlgn="base"/>
            <a:r>
              <a:rPr lang="ru-RU" dirty="0" smtClean="0"/>
              <a:t>Оборудование: три домика (конверты) – модели односложного, двусложного и трёхсложного слов с кармашками для вкладывания картинок, набор предметных картинок: ёж, волк, медведь, лиса, заяц, лось, носорог, зебра, </a:t>
            </a:r>
            <a:r>
              <a:rPr lang="ru-RU" dirty="0" smtClean="0">
                <a:hlinkClick r:id="rId2" tooltip="Верблюд"/>
              </a:rPr>
              <a:t>верблюд</a:t>
            </a:r>
            <a:r>
              <a:rPr lang="ru-RU" dirty="0" smtClean="0"/>
              <a:t>, рысь, белка, кот, носорог, крокодил, жираф…)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Ход игры: учитель говорит, что для животных в зоопарке сделали новые домики. Детям предлагается определить, каких животных, в какой домик можно посадить. Ученик берёт картинку с изображением животного, проговаривает его название и определяет количество слогов в слове. По количеству слогов он находит домик – модель слова и кладёт картинку в кармашек этого домика.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b="1" dirty="0" smtClean="0">
                <a:solidFill>
                  <a:srgbClr val="00B050"/>
                </a:solidFill>
              </a:rPr>
              <a:t>«Отгадайте, кого я называю»</a:t>
            </a:r>
            <a:endParaRPr lang="ru-RU" dirty="0" smtClean="0">
              <a:solidFill>
                <a:srgbClr val="00B050"/>
              </a:solidFill>
            </a:endParaRPr>
          </a:p>
          <a:p>
            <a:pPr fontAlgn="base"/>
            <a:r>
              <a:rPr lang="ru-RU" dirty="0" smtClean="0">
                <a:solidFill>
                  <a:srgbClr val="00B050"/>
                </a:solidFill>
              </a:rPr>
              <a:t>Учитель предлагает встать тем детям, чьи имена состоят из стольких слогов, сколько хлопков он сделает.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b="1" dirty="0" smtClean="0">
                <a:solidFill>
                  <a:srgbClr val="7030A0"/>
                </a:solidFill>
              </a:rPr>
              <a:t>"Молчанка"</a:t>
            </a:r>
            <a:endParaRPr lang="ru-RU" dirty="0" smtClean="0">
              <a:solidFill>
                <a:srgbClr val="7030A0"/>
              </a:solidFill>
            </a:endParaRPr>
          </a:p>
          <a:p>
            <a:pPr fontAlgn="base"/>
            <a:r>
              <a:rPr lang="ru-RU" dirty="0" smtClean="0">
                <a:solidFill>
                  <a:srgbClr val="7030A0"/>
                </a:solidFill>
              </a:rPr>
              <a:t>Дети получают </a:t>
            </a:r>
            <a:r>
              <a:rPr lang="ru-RU" dirty="0" smtClean="0">
                <a:solidFill>
                  <a:srgbClr val="7030A0"/>
                </a:solidFill>
                <a:hlinkClick r:id="rId2" tooltip="Веер"/>
              </a:rPr>
              <a:t>веер</a:t>
            </a:r>
            <a:r>
              <a:rPr lang="ru-RU" dirty="0" smtClean="0">
                <a:solidFill>
                  <a:srgbClr val="7030A0"/>
                </a:solidFill>
              </a:rPr>
              <a:t> с цифрами (1, 2, 3). Учитель называет слово или показывает картинку, дети поднимают соответствующую карточку (картинки можно использовать на определенную тему, например, игрушки, овощи, фрукты и т. п.).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Задания по закреплению действия слогового анализа и синтеза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Повторить </a:t>
            </a:r>
            <a:r>
              <a:rPr lang="ru-RU" dirty="0" smtClean="0"/>
              <a:t>заданное слово по слогам. Сосчитать количество слогов. Соотнести слово с моделью-слогом Соотносить слово, называющее изображённый предмет, с моделью – слогом. Разложить картинки в два ряда в зависимости от количества слогов в их названии. Примерные картинки: </a:t>
            </a:r>
            <a:r>
              <a:rPr lang="ru-RU" i="1" dirty="0" smtClean="0"/>
              <a:t>трава, помидор, петрушка, редиска, груша, тарелка, букет, ворона, арбуз, береза, вилка.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Игра "Поезд". Детям предлагается макет поезда: паровоза и трех вагонов с цифрами 1, 2, 3. В первом вагоне "размещаются" слова-картинки из одного слога, во втором — из двух слогов, в третьем — из трех слогов. 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396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представить слоговую структуру слова помогут игры.</vt:lpstr>
      <vt:lpstr>Слайд 6</vt:lpstr>
      <vt:lpstr>Задания по закреплению действия слогового анализа и синтеза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2</cp:revision>
  <dcterms:created xsi:type="dcterms:W3CDTF">2021-12-02T20:48:04Z</dcterms:created>
  <dcterms:modified xsi:type="dcterms:W3CDTF">2021-12-02T20:59:23Z</dcterms:modified>
</cp:coreProperties>
</file>